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59" r:id="rId4"/>
    <p:sldId id="260" r:id="rId5"/>
    <p:sldId id="262" r:id="rId6"/>
    <p:sldId id="263" r:id="rId7"/>
    <p:sldId id="264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3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95CF5-9E8A-4DCE-AE25-2CA4140B1EBB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3A7FBF4-3003-45AC-A836-55F841F6FC7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95CF5-9E8A-4DCE-AE25-2CA4140B1EBB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7FBF4-3003-45AC-A836-55F841F6FC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95CF5-9E8A-4DCE-AE25-2CA4140B1EBB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7FBF4-3003-45AC-A836-55F841F6FC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95CF5-9E8A-4DCE-AE25-2CA4140B1EBB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7FBF4-3003-45AC-A836-55F841F6FC7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95CF5-9E8A-4DCE-AE25-2CA4140B1EBB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3A7FBF4-3003-45AC-A836-55F841F6FC7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95CF5-9E8A-4DCE-AE25-2CA4140B1EBB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7FBF4-3003-45AC-A836-55F841F6FC7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95CF5-9E8A-4DCE-AE25-2CA4140B1EBB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7FBF4-3003-45AC-A836-55F841F6FC7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95CF5-9E8A-4DCE-AE25-2CA4140B1EBB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7FBF4-3003-45AC-A836-55F841F6FC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95CF5-9E8A-4DCE-AE25-2CA4140B1EBB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7FBF4-3003-45AC-A836-55F841F6FC7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95CF5-9E8A-4DCE-AE25-2CA4140B1EBB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7FBF4-3003-45AC-A836-55F841F6FC7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95CF5-9E8A-4DCE-AE25-2CA4140B1EBB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3A7FBF4-3003-45AC-A836-55F841F6FC7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9195CF5-9E8A-4DCE-AE25-2CA4140B1EBB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3A7FBF4-3003-45AC-A836-55F841F6FC7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AP Language and Composition: Snell 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Building Your Own Argument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39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Argument</a:t>
            </a:r>
            <a:r>
              <a:rPr lang="en-US" b="1" dirty="0">
                <a:solidFill>
                  <a:srgbClr val="FF0000"/>
                </a:solidFill>
              </a:rPr>
              <a:t>, Def. 1</a:t>
            </a:r>
            <a:r>
              <a:rPr lang="en-US" dirty="0">
                <a:solidFill>
                  <a:srgbClr val="FF0000"/>
                </a:solidFill>
              </a:rPr>
              <a:t>: An emotional, verbal fight in which people become angry, bitter, or dissatisfied with the person </a:t>
            </a:r>
            <a:r>
              <a:rPr lang="en-US" dirty="0" smtClean="0">
                <a:solidFill>
                  <a:srgbClr val="FF0000"/>
                </a:solidFill>
              </a:rPr>
              <a:t>that you are opposing.</a:t>
            </a:r>
            <a:endParaRPr lang="en-US" b="1" u="sng" dirty="0" smtClean="0"/>
          </a:p>
          <a:p>
            <a:pPr marL="0" indent="0">
              <a:buNone/>
            </a:pPr>
            <a:endParaRPr lang="en-US" b="1" u="sng" dirty="0" smtClean="0"/>
          </a:p>
          <a:p>
            <a:r>
              <a:rPr lang="en-US" b="1" u="sng" dirty="0" smtClean="0">
                <a:solidFill>
                  <a:srgbClr val="00B050"/>
                </a:solidFill>
              </a:rPr>
              <a:t>Argument</a:t>
            </a:r>
            <a:r>
              <a:rPr lang="en-US" b="1" dirty="0">
                <a:solidFill>
                  <a:srgbClr val="00B050"/>
                </a:solidFill>
              </a:rPr>
              <a:t>, Def. 2</a:t>
            </a:r>
            <a:r>
              <a:rPr lang="en-US" dirty="0">
                <a:solidFill>
                  <a:srgbClr val="00B050"/>
                </a:solidFill>
              </a:rPr>
              <a:t>: A stance taken in support  of an issue that can be supported, verified, or upheld by others.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26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Support, Refute, or Qualify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Support/Defend: </a:t>
            </a:r>
            <a:r>
              <a:rPr lang="en-US" dirty="0" smtClean="0"/>
              <a:t>You agree with the passage/quote/topic</a:t>
            </a:r>
          </a:p>
          <a:p>
            <a:pPr marL="0" indent="0">
              <a:buNone/>
            </a:pPr>
            <a:r>
              <a:rPr lang="en-US" dirty="0" smtClean="0"/>
              <a:t>            (Pro/Affirmative)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u="sng" dirty="0" smtClean="0"/>
              <a:t>Refute/Challenge</a:t>
            </a:r>
            <a:r>
              <a:rPr lang="en-US" dirty="0" smtClean="0"/>
              <a:t>:</a:t>
            </a:r>
            <a:r>
              <a:rPr lang="en-US" sz="2400" dirty="0" smtClean="0"/>
              <a:t> You disagree with the passage/quote/topic</a:t>
            </a:r>
          </a:p>
          <a:p>
            <a:pPr marL="0" indent="0">
              <a:buNone/>
            </a:pPr>
            <a:r>
              <a:rPr lang="en-US" sz="2400" dirty="0" smtClean="0"/>
              <a:t>              (Con/Negative)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u="sng" dirty="0" smtClean="0"/>
              <a:t>Qualify: </a:t>
            </a:r>
            <a:r>
              <a:rPr lang="en-US" dirty="0" smtClean="0"/>
              <a:t>You take an “on balance” perspective. </a:t>
            </a:r>
          </a:p>
          <a:p>
            <a:pPr lvl="1"/>
            <a:r>
              <a:rPr lang="en-US" dirty="0" smtClean="0"/>
              <a:t>Example: For the most part, this quote is true, but there are many flaws in its logic. </a:t>
            </a:r>
          </a:p>
          <a:p>
            <a:pPr lvl="1"/>
            <a:r>
              <a:rPr lang="en-US" dirty="0" smtClean="0"/>
              <a:t>Some </a:t>
            </a:r>
            <a:r>
              <a:rPr lang="en-US" dirty="0"/>
              <a:t>students misunderstood "qualify"; for example, "Sontag is not qualified to talk about photography</a:t>
            </a:r>
            <a:r>
              <a:rPr lang="en-US" dirty="0" smtClean="0"/>
              <a:t>."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85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 and Development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371600"/>
            <a:ext cx="7772400" cy="4572000"/>
          </a:xfrm>
        </p:spPr>
        <p:txBody>
          <a:bodyPr>
            <a:normAutofit fontScale="92500"/>
          </a:bodyPr>
          <a:lstStyle/>
          <a:p>
            <a:pPr lvl="1"/>
            <a:r>
              <a:rPr lang="en-US" u="sng" dirty="0" smtClean="0"/>
              <a:t>Evidence</a:t>
            </a:r>
            <a:r>
              <a:rPr lang="en-US" dirty="0" smtClean="0"/>
              <a:t> </a:t>
            </a:r>
            <a:r>
              <a:rPr lang="en-US" dirty="0"/>
              <a:t>is a piece of information that supports a </a:t>
            </a:r>
            <a:r>
              <a:rPr lang="en-US" dirty="0" smtClean="0"/>
              <a:t>claim </a:t>
            </a:r>
          </a:p>
          <a:p>
            <a:pPr lvl="2"/>
            <a:r>
              <a:rPr lang="en-US" dirty="0" smtClean="0"/>
              <a:t>Hard Facts</a:t>
            </a:r>
          </a:p>
          <a:p>
            <a:pPr lvl="2"/>
            <a:r>
              <a:rPr lang="en-US" dirty="0" smtClean="0"/>
              <a:t>Quotes</a:t>
            </a:r>
          </a:p>
          <a:p>
            <a:pPr lvl="2"/>
            <a:r>
              <a:rPr lang="en-US" dirty="0" smtClean="0"/>
              <a:t>Stats/Data</a:t>
            </a:r>
          </a:p>
          <a:p>
            <a:pPr marL="594360" lvl="2" indent="0">
              <a:buNone/>
            </a:pPr>
            <a:endParaRPr lang="en-US" dirty="0" smtClean="0"/>
          </a:p>
          <a:p>
            <a:pPr lvl="1"/>
            <a:r>
              <a:rPr lang="en-US" b="1" u="sng" dirty="0" smtClean="0">
                <a:solidFill>
                  <a:srgbClr val="00B050"/>
                </a:solidFill>
              </a:rPr>
              <a:t>Examples</a:t>
            </a:r>
            <a:r>
              <a:rPr lang="en-US" b="1" dirty="0" smtClean="0">
                <a:solidFill>
                  <a:srgbClr val="00B050"/>
                </a:solidFill>
              </a:rPr>
              <a:t> are types of evidence and come in the form</a:t>
            </a:r>
          </a:p>
          <a:p>
            <a:pPr lvl="2"/>
            <a:r>
              <a:rPr lang="en-US" b="1" dirty="0" smtClean="0">
                <a:solidFill>
                  <a:srgbClr val="00B050"/>
                </a:solidFill>
              </a:rPr>
              <a:t>Personal Experience</a:t>
            </a:r>
          </a:p>
          <a:p>
            <a:pPr lvl="2"/>
            <a:r>
              <a:rPr lang="en-US" b="1" dirty="0" smtClean="0">
                <a:solidFill>
                  <a:srgbClr val="00B050"/>
                </a:solidFill>
              </a:rPr>
              <a:t>Analogies</a:t>
            </a:r>
          </a:p>
          <a:p>
            <a:pPr lvl="2"/>
            <a:r>
              <a:rPr lang="en-US" b="1" dirty="0" smtClean="0">
                <a:solidFill>
                  <a:srgbClr val="00B050"/>
                </a:solidFill>
              </a:rPr>
              <a:t>Logical Hypotheticals</a:t>
            </a:r>
          </a:p>
          <a:p>
            <a:pPr marL="594360" lvl="2" indent="0">
              <a:buNone/>
            </a:pPr>
            <a:endParaRPr lang="en-US" dirty="0" smtClean="0"/>
          </a:p>
          <a:p>
            <a:pPr lvl="1"/>
            <a:r>
              <a:rPr lang="en-US" u="sng" dirty="0" smtClean="0"/>
              <a:t>Developing</a:t>
            </a:r>
            <a:r>
              <a:rPr lang="en-US" dirty="0" smtClean="0"/>
              <a:t> an argument means the argument needs </a:t>
            </a:r>
            <a:r>
              <a:rPr lang="en-US" dirty="0"/>
              <a:t>to move </a:t>
            </a:r>
            <a:r>
              <a:rPr lang="en-US" dirty="0" smtClean="0"/>
              <a:t>forward</a:t>
            </a:r>
          </a:p>
          <a:p>
            <a:pPr lvl="2"/>
            <a:r>
              <a:rPr lang="en-US" dirty="0" smtClean="0"/>
              <a:t>You can’t </a:t>
            </a:r>
            <a:r>
              <a:rPr lang="en-US" dirty="0"/>
              <a:t>just make one little point and assume </a:t>
            </a:r>
            <a:r>
              <a:rPr lang="en-US" dirty="0" smtClean="0"/>
              <a:t>you are developing </a:t>
            </a:r>
            <a:r>
              <a:rPr lang="en-US" dirty="0"/>
              <a:t>it by adding six </a:t>
            </a:r>
            <a:r>
              <a:rPr lang="en-US" dirty="0" smtClean="0"/>
              <a:t>redundant examples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8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Organization: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sz="2800" dirty="0"/>
              <a:t>Make a RHETORICAL STRATEGY!</a:t>
            </a:r>
          </a:p>
          <a:p>
            <a:pPr marL="320040" lvl="1" indent="0">
              <a:buNone/>
            </a:pPr>
            <a:endParaRPr lang="en-US" sz="2800" dirty="0" smtClean="0"/>
          </a:p>
          <a:p>
            <a:pPr marL="320040" lvl="1" indent="0">
              <a:buNone/>
            </a:pPr>
            <a:endParaRPr lang="en-US" sz="2800" dirty="0" smtClean="0"/>
          </a:p>
          <a:p>
            <a:pPr lvl="1"/>
            <a:r>
              <a:rPr lang="en-US" sz="2800" dirty="0" smtClean="0"/>
              <a:t>Attention Getter </a:t>
            </a:r>
          </a:p>
          <a:p>
            <a:pPr lvl="2"/>
            <a:r>
              <a:rPr lang="en-US" sz="2800" dirty="0" smtClean="0"/>
              <a:t>Make an Appeal</a:t>
            </a:r>
          </a:p>
          <a:p>
            <a:pPr lvl="2"/>
            <a:r>
              <a:rPr lang="en-US" sz="2800" dirty="0" smtClean="0"/>
              <a:t>Include important context</a:t>
            </a:r>
            <a:r>
              <a:rPr lang="en-US" sz="2800" dirty="0"/>
              <a:t> </a:t>
            </a:r>
            <a:r>
              <a:rPr lang="en-US" sz="2800" dirty="0" smtClean="0"/>
              <a:t>information</a:t>
            </a:r>
          </a:p>
          <a:p>
            <a:pPr marL="594360" lvl="2" indent="0">
              <a:buNone/>
            </a:pPr>
            <a:endParaRPr lang="en-US" sz="2800" dirty="0" smtClean="0"/>
          </a:p>
          <a:p>
            <a:pPr lvl="1"/>
            <a:r>
              <a:rPr lang="en-US" sz="2800" dirty="0" smtClean="0"/>
              <a:t>State your Claim </a:t>
            </a:r>
          </a:p>
          <a:p>
            <a:pPr marL="320040" lvl="1" indent="0">
              <a:buNone/>
            </a:pPr>
            <a:endParaRPr lang="en-US" sz="2800" dirty="0" smtClean="0"/>
          </a:p>
          <a:p>
            <a:pPr lvl="1"/>
            <a:r>
              <a:rPr lang="en-US" sz="2800" dirty="0" smtClean="0"/>
              <a:t>Preview</a:t>
            </a:r>
            <a:r>
              <a:rPr lang="en-US" sz="2800" u="sng" dirty="0" smtClean="0"/>
              <a:t> how </a:t>
            </a:r>
            <a:r>
              <a:rPr lang="en-US" sz="2800" dirty="0" smtClean="0"/>
              <a:t>you will prove that claim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950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Organization: 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USE RHEORICAL DEVICES! </a:t>
            </a:r>
          </a:p>
          <a:p>
            <a:r>
              <a:rPr lang="en-US" dirty="0" smtClean="0"/>
              <a:t>Your main claim should be broken into smaller premises/main ideas/topic sentences. 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For each supporting paragraph:</a:t>
            </a:r>
          </a:p>
          <a:p>
            <a:pPr lvl="2"/>
            <a:r>
              <a:rPr lang="en-US" dirty="0" smtClean="0"/>
              <a:t>State your Supporting Claim</a:t>
            </a:r>
          </a:p>
          <a:p>
            <a:pPr marL="594360" lvl="2" indent="0">
              <a:buNone/>
            </a:pPr>
            <a:endParaRPr lang="en-US" dirty="0" smtClean="0"/>
          </a:p>
          <a:p>
            <a:pPr lvl="2"/>
            <a:r>
              <a:rPr lang="en-US" dirty="0" smtClean="0"/>
              <a:t>Back it up with Evidence and Examples (Quote/Example Sandwiches)</a:t>
            </a:r>
          </a:p>
          <a:p>
            <a:pPr marL="594360" lvl="2" indent="0">
              <a:buNone/>
            </a:pPr>
            <a:endParaRPr lang="en-US" dirty="0" smtClean="0"/>
          </a:p>
          <a:p>
            <a:pPr lvl="2"/>
            <a:r>
              <a:rPr lang="en-US" dirty="0" smtClean="0"/>
              <a:t>Make an impact…relate it back to your main claim through use of a sticky statement</a:t>
            </a:r>
          </a:p>
          <a:p>
            <a:pPr lvl="1"/>
            <a:r>
              <a:rPr lang="en-US" dirty="0" smtClean="0"/>
              <a:t>At some point, you need to acknowledge the other side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35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Organization: Conclusion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="1" u="sng" dirty="0" smtClean="0"/>
              <a:t>Include a Call to Action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Review your main points and overall claim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Leave your audience with a lasting impression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09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Problems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447800"/>
            <a:ext cx="7772400" cy="4572000"/>
          </a:xfrm>
        </p:spPr>
        <p:txBody>
          <a:bodyPr>
            <a:normAutofit fontScale="62500" lnSpcReduction="20000"/>
          </a:bodyPr>
          <a:lstStyle/>
          <a:p>
            <a:r>
              <a:rPr lang="en-US" sz="3400" dirty="0" smtClean="0"/>
              <a:t>Not </a:t>
            </a:r>
            <a:r>
              <a:rPr lang="en-US" sz="3400" dirty="0"/>
              <a:t>taking a clear position or wavering between positions </a:t>
            </a:r>
            <a:endParaRPr lang="en-US" sz="3400" dirty="0" smtClean="0"/>
          </a:p>
          <a:p>
            <a:pPr marL="0" indent="0">
              <a:buNone/>
            </a:pPr>
            <a:endParaRPr lang="en-US" sz="3400" dirty="0"/>
          </a:p>
          <a:p>
            <a:r>
              <a:rPr lang="en-US" sz="3400" dirty="0"/>
              <a:t>Substituting </a:t>
            </a:r>
            <a:r>
              <a:rPr lang="en-US" sz="3400" dirty="0" smtClean="0"/>
              <a:t>an expository </a:t>
            </a:r>
            <a:r>
              <a:rPr lang="en-US" sz="3400" dirty="0"/>
              <a:t>essay for an argumentative essay </a:t>
            </a:r>
            <a:endParaRPr lang="en-US" sz="3400" dirty="0" smtClean="0"/>
          </a:p>
          <a:p>
            <a:pPr marL="0" indent="0">
              <a:buNone/>
            </a:pPr>
            <a:endParaRPr lang="en-US" sz="3400" dirty="0"/>
          </a:p>
          <a:p>
            <a:r>
              <a:rPr lang="en-US" sz="3400" dirty="0"/>
              <a:t>Being reluctant to engage in verbal combat because "everyone's entitled to his or her own opinion," so there's nothing to argue about </a:t>
            </a:r>
          </a:p>
          <a:p>
            <a:pPr marL="0" indent="0">
              <a:buNone/>
            </a:pPr>
            <a:endParaRPr lang="en-US" sz="3400" dirty="0"/>
          </a:p>
          <a:p>
            <a:r>
              <a:rPr lang="en-US" sz="3400" dirty="0" smtClean="0"/>
              <a:t>Not being specific enough in your examples or </a:t>
            </a:r>
            <a:r>
              <a:rPr lang="en-US" sz="3400" smtClean="0"/>
              <a:t>being redundant. </a:t>
            </a:r>
            <a:endParaRPr lang="en-US" sz="3400" dirty="0" smtClean="0"/>
          </a:p>
          <a:p>
            <a:pPr marL="0" indent="0">
              <a:buNone/>
            </a:pPr>
            <a:endParaRPr lang="en-US" sz="3400" dirty="0"/>
          </a:p>
          <a:p>
            <a:r>
              <a:rPr lang="en-US" sz="3400" dirty="0"/>
              <a:t>Trying to analyze </a:t>
            </a:r>
            <a:r>
              <a:rPr lang="en-US" sz="3400" dirty="0" smtClean="0"/>
              <a:t>the passages’ rhetorical </a:t>
            </a:r>
            <a:r>
              <a:rPr lang="en-US" sz="3400" dirty="0"/>
              <a:t>strategies or </a:t>
            </a:r>
            <a:r>
              <a:rPr lang="en-US" sz="3400" dirty="0" smtClean="0"/>
              <a:t>speaker’s </a:t>
            </a:r>
            <a:r>
              <a:rPr lang="en-US" sz="3400" dirty="0"/>
              <a:t>style instead of arguing a </a:t>
            </a:r>
            <a:r>
              <a:rPr lang="en-US" sz="3400" dirty="0" smtClean="0"/>
              <a:t>point</a:t>
            </a:r>
          </a:p>
          <a:p>
            <a:endParaRPr lang="en-US" sz="3400" dirty="0"/>
          </a:p>
          <a:p>
            <a:r>
              <a:rPr lang="en-US" sz="3400" dirty="0" smtClean="0"/>
              <a:t>Being too narrow-minded…not showing the reader that you understand the world that you live in. </a:t>
            </a:r>
            <a:endParaRPr lang="en-US" sz="3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86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278</TotalTime>
  <Words>405</Words>
  <Application>Microsoft Office PowerPoint</Application>
  <PresentationFormat>On-screen Show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Equity</vt:lpstr>
      <vt:lpstr>Building Your Own Argument</vt:lpstr>
      <vt:lpstr>PowerPoint Presentation</vt:lpstr>
      <vt:lpstr>Support, Refute, or Qualify</vt:lpstr>
      <vt:lpstr>Evidence and Development </vt:lpstr>
      <vt:lpstr>Organization: Introduction</vt:lpstr>
      <vt:lpstr>Organization: Body</vt:lpstr>
      <vt:lpstr>Organization: Conclusion </vt:lpstr>
      <vt:lpstr>Common Problems </vt:lpstr>
    </vt:vector>
  </TitlesOfParts>
  <Company>Anoka-Hennepin ISD11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Your Own argument</dc:title>
  <dc:creator>user</dc:creator>
  <cp:lastModifiedBy>user</cp:lastModifiedBy>
  <cp:revision>13</cp:revision>
  <dcterms:created xsi:type="dcterms:W3CDTF">2013-10-15T21:44:35Z</dcterms:created>
  <dcterms:modified xsi:type="dcterms:W3CDTF">2014-12-03T17:32:28Z</dcterms:modified>
</cp:coreProperties>
</file>